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8" r:id="rId5"/>
    <p:sldId id="262" r:id="rId6"/>
    <p:sldId id="259" r:id="rId7"/>
    <p:sldId id="260" r:id="rId8"/>
    <p:sldId id="261" r:id="rId9"/>
    <p:sldId id="257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1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350308-E883-4BCA-A687-8CE6E0448F2C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4ED35-9DF8-4C42-A8B7-B95B9E6A169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679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82B3DF-7EF2-4405-914D-F2FC1A7BB8B3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3EA99F-1274-4A15-B63A-9B6F09DC78E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46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67FE4D-9882-48BC-B6B9-99CCFFED4785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113BFE-6B70-436A-9F16-4F2602B370C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522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Podtytuł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72ADB6-C3E8-426D-ADA8-85D0C8604BB8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F0FFD4-1860-4B5B-A99D-9E9BAE121B6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544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1AF440-FD89-4CA4-ABE1-4A65DE5DFE92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18B533-F970-4149-9CF9-17E58108BDC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531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F86235-6BBE-4FC3-B2A5-09D51C9097FC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41A33E-E872-4994-B764-69B53BC81CB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616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58F404-E1B0-4F14-B2EB-C642020E3E4D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A55FA8-0AD4-4D5B-BF8F-E78489A06CA3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877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73EB78-CFF9-4B49-A2FD-0C17F7CCEC6E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8" name="Symbol zastępczy stopki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ymbol zastępczy numeru slajdu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09320F-675F-43F1-A726-DADC6C56ABD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00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48435E-4EBF-432C-9916-3DE992538762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4" name="Symbol zastępczy stopki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ymbol zastępczy numeru slajdu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BE123D-02B0-46AA-BDD0-670537512F1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76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1DF4BD-522F-46CA-B872-4FD9F7526BB3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3" name="Symbol zastępczy stopki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ymbol zastępczy numeru slajdu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E8F589-2CE6-4698-AE7E-B077943AE63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147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F5DE56-3A8B-411E-9FBF-4DD385D2F39A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FB6254-F25F-4CDF-8D2A-F2DA747DB2D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771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0D6A07-579F-4AB8-94D9-71AC870D08EB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0B193D-C2D5-4E44-AC28-E1F347E8A69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3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BFBB1A-FD06-4999-8D75-08EE363FB7CD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DE4B55-020C-4418-A210-D2DB363E943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543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010072-F566-41C0-B08D-239D90A846F8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BBCF0C-4B7E-4E57-802A-F79776DBC09C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942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F8CC8B-8813-49F3-8192-D0E03DAFDA35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DF17DE-40EF-4401-82BF-819D73E0C6FC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532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Podtytuł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43B219-42D2-4349-9D2E-84988C1C5E13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CB5B45-9263-465D-B653-304D47BE8EB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71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556B04-B8E1-46BD-8253-A0C8E7FE6BB2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FB5815-5290-4C5F-A3F9-D28A8526CDD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500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93D398-339C-4877-9677-1A0750C1AF59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A710D0-7EA2-4790-8C11-C5ECFF45AEC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882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6B137-5D35-4BED-8FFB-9F82E734BE62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0D39C7-B801-4D6C-AF20-A8E0523F5E5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948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F7B4E0-870E-4421-92F3-69A0F0A0BEC9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8" name="Symbol zastępczy stopki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ymbol zastępczy numeru slajdu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E011D8-2A8C-4760-9A8E-2A1329B2E0B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773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03916F-228B-4102-BB81-0DA657388454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4" name="Symbol zastępczy stopki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ymbol zastępczy numeru slajdu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B93FEB-79B5-47B0-869C-61123B8D9D41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425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3BFB49-140F-4F89-90F6-168741A16901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3" name="Symbol zastępczy stopki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ymbol zastępczy numeru slajdu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0D6E80-EDFF-4CCD-B974-9DE93F617ED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357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3EF470-B151-4D9B-ADD3-D3E9B729D752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35F176-2D6D-417A-A14C-7C234F08EF8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360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950CF8-1BAB-4930-AF52-83F3B008C528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6F7998-BB85-439A-9050-8E414B1CB6EE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805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2CA1EB-E6E5-4CD9-ABF7-51566CBADE92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A023AE-46FF-46C9-879B-717E18E9F16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506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049658-65BF-4670-8F69-BAD9F8B7A853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B7EC0F4-2F42-4FA8-86C3-7AA4DD96BC3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852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23256F-7524-4593-817F-89BE69054745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918932-74A8-45B5-A26C-D09C6D5C266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651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62F2F0-7093-42E4-9C62-B3101E195039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5DEC85-072F-4709-A298-02CBC625CAD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772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CDAF3B-B1CA-4A46-8EC0-7842E36ED83F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C27067-B6E2-47CE-9DF1-4BCCDC0B07D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303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1814BB-F1F3-43CB-9A8F-513F872C8CFB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E4B5F7-263B-4BE8-BC84-0A4B040F174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625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2DEEDB-43E8-4189-A204-DE436D3D078B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D605EA-2A47-4FDD-8691-70067AE9273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315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B4396E-FDB6-42AF-9C7B-D814687EFEC0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6E7C51-DC29-4C54-8674-1A1C53D0293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913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09C47F-C480-4233-B2C3-E95BA773F5AC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DB5F3C-FAF5-4634-BB6F-9963F42C2F23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95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E54DB4B-7A66-4B63-9097-56ED2AFEB23A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5920490-91F9-4DE2-A578-318066CA0B3A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D79AAB52-4E47-4D13-BFC7-85A681A1E02E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B2C653E6-C252-452D-A174-10C49CD450AF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pl-PL" sz="32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913969E-10B7-4507-8F16-3C705537739F}" type="datetime1">
              <a:rPr lang="pl-PL"/>
              <a:pPr lvl="0"/>
              <a:t>05.09.2019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1F2985D-89CD-46C2-8F49-5D5E16EBDB2E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pl-PL" sz="32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3"/>
          <p:cNvSpPr txBox="1"/>
          <p:nvPr/>
        </p:nvSpPr>
        <p:spPr>
          <a:xfrm>
            <a:off x="1993786" y="1934303"/>
            <a:ext cx="5498686" cy="236988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3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Eksperyment w Juchowie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(założenia, metodyka badań </a:t>
            </a:r>
            <a:r>
              <a:rPr lang="pl-PL" sz="2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w 2018</a:t>
            </a:r>
            <a:r>
              <a:rPr lang="pl-PL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)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Krzysztof Kujawa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3" name="Grupa 6"/>
          <p:cNvGrpSpPr/>
          <p:nvPr/>
        </p:nvGrpSpPr>
        <p:grpSpPr>
          <a:xfrm>
            <a:off x="2059283" y="4635916"/>
            <a:ext cx="5367701" cy="922583"/>
            <a:chOff x="2059283" y="4635916"/>
            <a:chExt cx="5367701" cy="922583"/>
          </a:xfrm>
        </p:grpSpPr>
        <p:pic>
          <p:nvPicPr>
            <p:cNvPr id="4" name="Obraz 4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059283" y="4635916"/>
              <a:ext cx="923928" cy="92258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5" name="pole tekstowe 5"/>
            <p:cNvSpPr txBox="1"/>
            <p:nvPr/>
          </p:nvSpPr>
          <p:spPr>
            <a:xfrm>
              <a:off x="2983202" y="4912549"/>
              <a:ext cx="4443782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Instytut Środowiska Rolniczego i Leśnego PAN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68316" y="822706"/>
            <a:ext cx="8887194" cy="267765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a) </a:t>
            </a:r>
            <a:r>
              <a:rPr lang="pl-PL" sz="2400" b="0" i="0" u="none" strike="noStrike" kern="1200" cap="none" spc="0" baseline="0" dirty="0">
                <a:solidFill>
                  <a:srgbClr val="C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biegaczowate i pająki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– pułapki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Barbera,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po 7 na </a:t>
            </a:r>
            <a:r>
              <a:rPr lang="pl-PL" sz="2400" b="0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transekt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 </a:t>
            </a: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b) </a:t>
            </a:r>
            <a:r>
              <a:rPr lang="pl-PL" sz="2400" b="0" i="0" u="none" strike="noStrike" kern="1200" cap="none" spc="0" baseline="0" dirty="0">
                <a:solidFill>
                  <a:srgbClr val="C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owady i pająki </a:t>
            </a:r>
            <a:r>
              <a:rPr lang="pl-PL" sz="2400" b="0" i="0" u="none" strike="noStrike" kern="1200" cap="none" spc="0" baseline="0" dirty="0" err="1">
                <a:solidFill>
                  <a:srgbClr val="C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naroślinne</a:t>
            </a:r>
            <a:r>
              <a:rPr lang="pl-PL" sz="2400" b="0" i="0" u="none" strike="noStrike" kern="1200" cap="none" spc="0" baseline="0" dirty="0">
                <a:solidFill>
                  <a:srgbClr val="C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– czerpak entomologiczny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(100 machnięć/</a:t>
            </a:r>
            <a:r>
              <a:rPr lang="pl-PL" sz="24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transekt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);</a:t>
            </a: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c) </a:t>
            </a:r>
            <a:r>
              <a:rPr lang="pl-PL" sz="2400" b="0" i="0" u="none" strike="noStrike" kern="1200" cap="none" spc="0" baseline="0" dirty="0">
                <a:solidFill>
                  <a:srgbClr val="C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motyle dzienne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– liczone na </a:t>
            </a:r>
            <a:r>
              <a:rPr lang="pl-PL" sz="2400" b="0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transektach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;</a:t>
            </a: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d) </a:t>
            </a:r>
            <a:r>
              <a:rPr lang="pl-PL" sz="2400" b="0" i="0" u="none" strike="noStrike" kern="1200" cap="none" spc="0" baseline="0" dirty="0">
                <a:solidFill>
                  <a:srgbClr val="C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owady szkodliwe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–</a:t>
            </a:r>
            <a:r>
              <a:rPr lang="pl-PL" sz="2400" b="0" i="0" u="none" strike="noStrike" kern="1200" cap="none" spc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tablice lepowe,</a:t>
            </a:r>
            <a:r>
              <a:rPr lang="pl-PL" sz="2400" b="0" i="0" u="none" strike="noStrike" kern="1200" cap="none" spc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po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3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tablice/</a:t>
            </a:r>
            <a:r>
              <a:rPr lang="pl-PL" sz="2400" b="0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transekt</a:t>
            </a:r>
            <a:r>
              <a:rPr lang="pl-PL" sz="2400" dirty="0" smtClean="0">
                <a:solidFill>
                  <a:srgbClr val="000000"/>
                </a:solidFill>
                <a:latin typeface="Calibri" pitchFamily="34"/>
                <a:ea typeface="Times New Roman" pitchFamily="18"/>
                <a:cs typeface="Calibri" pitchFamily="34"/>
              </a:rPr>
              <a:t>, 7 dni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;</a:t>
            </a: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  <a:ea typeface="Times New Roman" pitchFamily="18"/>
              <a:cs typeface="Calibri" pitchFamily="34"/>
            </a:endParaRPr>
          </a:p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e) </a:t>
            </a:r>
            <a:r>
              <a:rPr lang="pl-PL" sz="2400" b="0" i="0" u="none" strike="noStrike" kern="1200" cap="none" spc="0" baseline="0" dirty="0">
                <a:solidFill>
                  <a:srgbClr val="C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uszkodzenia marchwi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(szkodniki) – po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około 75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roślin/</a:t>
            </a:r>
            <a:r>
              <a:rPr lang="pl-PL" sz="2400" b="0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transekt</a:t>
            </a: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4254090" y="3172538"/>
            <a:ext cx="216721" cy="24622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0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Calibri" pitchFamily="34"/>
              </a:rPr>
              <a:t>.</a:t>
            </a:r>
            <a:endParaRPr lang="pl-PL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68316" y="221226"/>
            <a:ext cx="6338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Badania: lipiec – wrzesień 2018, co dwa tygodnie </a:t>
            </a:r>
            <a:endParaRPr lang="pl-PL" sz="24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891092"/>
              </p:ext>
            </p:extLst>
          </p:nvPr>
        </p:nvGraphicFramePr>
        <p:xfrm>
          <a:off x="1371599" y="3295648"/>
          <a:ext cx="6876662" cy="3433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8331">
                  <a:extLst>
                    <a:ext uri="{9D8B030D-6E8A-4147-A177-3AD203B41FA5}">
                      <a16:colId xmlns:a16="http://schemas.microsoft.com/office/drawing/2014/main" val="3770515106"/>
                    </a:ext>
                  </a:extLst>
                </a:gridCol>
                <a:gridCol w="3438331">
                  <a:extLst>
                    <a:ext uri="{9D8B030D-6E8A-4147-A177-3AD203B41FA5}">
                      <a16:colId xmlns:a16="http://schemas.microsoft.com/office/drawing/2014/main" val="686832355"/>
                    </a:ext>
                  </a:extLst>
                </a:gridCol>
              </a:tblGrid>
              <a:tr h="3433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u="sng" dirty="0" smtClean="0">
                          <a:solidFill>
                            <a:schemeClr val="tx1"/>
                          </a:solidFill>
                          <a:effectLst/>
                        </a:rPr>
                        <a:t>Chaber bławatek</a:t>
                      </a:r>
                      <a:endParaRPr lang="pl-PL" sz="20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u="sng" dirty="0" smtClean="0">
                          <a:solidFill>
                            <a:schemeClr val="tx1"/>
                          </a:solidFill>
                          <a:effectLst/>
                        </a:rPr>
                        <a:t>Gryka zwyczajna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u="sng" dirty="0" smtClean="0">
                          <a:solidFill>
                            <a:schemeClr val="tx1"/>
                          </a:solidFill>
                          <a:effectLst/>
                        </a:rPr>
                        <a:t>Nagietek lekarski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u="sng" dirty="0" smtClean="0">
                          <a:solidFill>
                            <a:schemeClr val="tx1"/>
                          </a:solidFill>
                          <a:effectLst/>
                        </a:rPr>
                        <a:t>Rumianek pospolity</a:t>
                      </a:r>
                      <a:endParaRPr lang="pl-PL" sz="20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Aksamitka wzniesiona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Facelia błękitna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Farbownik polny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Iglica pospolita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Kapusta właściwa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Komosa biała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Koniczyna łąkowa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Mak piaskowy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Mak wątpliwy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Miotła zbożowa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Pępawa dachowa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Rdest </a:t>
                      </a:r>
                      <a:r>
                        <a:rPr lang="pl-PL" sz="2000" b="0" dirty="0" err="1" smtClean="0">
                          <a:solidFill>
                            <a:schemeClr val="tx1"/>
                          </a:solidFill>
                          <a:effectLst/>
                        </a:rPr>
                        <a:t>ostrogorzki</a:t>
                      </a:r>
                      <a:endParaRPr lang="pl-PL" sz="20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Rumianek </a:t>
                      </a:r>
                      <a:r>
                        <a:rPr lang="pl-PL" sz="2000" b="0" dirty="0" err="1" smtClean="0">
                          <a:solidFill>
                            <a:schemeClr val="tx1"/>
                          </a:solidFill>
                          <a:effectLst/>
                        </a:rPr>
                        <a:t>bezpromieniowy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Skrzyp polny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Tasznik pospolity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Tobołki 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polne </a:t>
                      </a:r>
                      <a:endParaRPr lang="pl-PL" sz="20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Wyka ptasia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285700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34"/>
                    </a14:imgEffect>
                    <a14:imgEffect>
                      <a14:saturation sat="137000"/>
                    </a14:imgEffect>
                  </a14:imgLayer>
                </a14:imgProps>
              </a:ext>
            </a:extLst>
          </a:blip>
          <a:srcRect r="11192"/>
          <a:stretch/>
        </p:blipFill>
        <p:spPr>
          <a:xfrm>
            <a:off x="0" y="-6222"/>
            <a:ext cx="9144000" cy="6864221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62473" y="466532"/>
            <a:ext cx="2468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Dziękuję za uwagę</a:t>
            </a:r>
            <a:endParaRPr lang="pl-PL" sz="24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7100748" y="4867"/>
            <a:ext cx="2043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Juchowo’ 2019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6697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038776"/>
              </p:ext>
            </p:extLst>
          </p:nvPr>
        </p:nvGraphicFramePr>
        <p:xfrm>
          <a:off x="223935" y="214610"/>
          <a:ext cx="8826759" cy="61955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13918">
                  <a:extLst>
                    <a:ext uri="{9D8B030D-6E8A-4147-A177-3AD203B41FA5}">
                      <a16:colId xmlns:a16="http://schemas.microsoft.com/office/drawing/2014/main" val="3005059962"/>
                    </a:ext>
                  </a:extLst>
                </a:gridCol>
                <a:gridCol w="1312841">
                  <a:extLst>
                    <a:ext uri="{9D8B030D-6E8A-4147-A177-3AD203B41FA5}">
                      <a16:colId xmlns:a16="http://schemas.microsoft.com/office/drawing/2014/main" val="3467726372"/>
                    </a:ext>
                  </a:extLst>
                </a:gridCol>
              </a:tblGrid>
              <a:tr h="495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 err="1">
                          <a:solidFill>
                            <a:schemeClr val="tx1"/>
                          </a:solidFill>
                          <a:effectLst/>
                        </a:rPr>
                        <a:t>Agrostemma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400" b="0" dirty="0" err="1">
                          <a:solidFill>
                            <a:schemeClr val="tx1"/>
                          </a:solidFill>
                          <a:effectLst/>
                        </a:rPr>
                        <a:t>githago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 - kąkol polny (VI-VII)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0,28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927702"/>
                  </a:ext>
                </a:extLst>
              </a:tr>
              <a:tr h="495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 err="1">
                          <a:solidFill>
                            <a:schemeClr val="tx1"/>
                          </a:solidFill>
                          <a:effectLst/>
                        </a:rPr>
                        <a:t>Calendula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400" b="0" dirty="0" err="1">
                          <a:solidFill>
                            <a:schemeClr val="tx1"/>
                          </a:solidFill>
                          <a:effectLst/>
                        </a:rPr>
                        <a:t>officinalis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 - nagietek lekarski (V-X) 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0,07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260526"/>
                  </a:ext>
                </a:extLst>
              </a:tr>
              <a:tr h="495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Matthiola longipetala - maciejka 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0,04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225455"/>
                  </a:ext>
                </a:extLst>
              </a:tr>
              <a:tr h="495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Tagetes tenuifolia - aksamitka wąskolistna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0,04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329790"/>
                  </a:ext>
                </a:extLst>
              </a:tr>
              <a:tr h="495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</a:rPr>
                        <a:t>Centaurea cyanus - chaber bławatek (V-IX)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0,11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892001"/>
                  </a:ext>
                </a:extLst>
              </a:tr>
              <a:tr h="495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Chamomilla recutita - rumianek pospolity (V-X)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0,04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537196"/>
                  </a:ext>
                </a:extLst>
              </a:tr>
              <a:tr h="495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Consolida  regalis - ostróżeczka polna (VI-IX)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0,02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812639"/>
                  </a:ext>
                </a:extLst>
              </a:tr>
              <a:tr h="495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Fagopyrum esculentum - gryka zwyczajna (VII-VIII)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2,00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003797"/>
                  </a:ext>
                </a:extLst>
              </a:tr>
              <a:tr h="495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Nigella arvensis - czarnuszka polna (VII-IX) 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0,02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261241"/>
                  </a:ext>
                </a:extLst>
              </a:tr>
              <a:tr h="495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</a:rPr>
                        <a:t>Papaver rhoeas - mak polny (V-VIII)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0,03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035877"/>
                  </a:ext>
                </a:extLst>
              </a:tr>
              <a:tr h="750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 err="1">
                          <a:solidFill>
                            <a:schemeClr val="tx1"/>
                          </a:solidFill>
                          <a:effectLst/>
                        </a:rPr>
                        <a:t>Valerianella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400" b="0" dirty="0" err="1">
                          <a:solidFill>
                            <a:schemeClr val="tx1"/>
                          </a:solidFill>
                          <a:effectLst/>
                        </a:rPr>
                        <a:t>locusta</a:t>
                      </a: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 - roszpunka warzywna (VI-VIII) 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0,03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539556"/>
                  </a:ext>
                </a:extLst>
              </a:tr>
              <a:tr h="495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>
                          <a:solidFill>
                            <a:schemeClr val="tx1"/>
                          </a:solidFill>
                          <a:effectLst/>
                        </a:rPr>
                        <a:t>Satureja hortensis - cząber ogrodowy (V-X)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>
                          <a:solidFill>
                            <a:schemeClr val="tx1"/>
                          </a:solidFill>
                          <a:effectLst/>
                        </a:rPr>
                        <a:t>0,01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27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30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journals.plos.org/plosone/article/figure/image?size=large&amp;id=info:doi/10.1371/journal.pone.0185809.g00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168"/>
          <a:stretch/>
        </p:blipFill>
        <p:spPr>
          <a:xfrm>
            <a:off x="74645" y="205273"/>
            <a:ext cx="5190718" cy="43573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https://journals.plos.org/plosone/article/figure/image?size=large&amp;id=info:doi/10.1371/journal.pone.0185809.g00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723"/>
          <a:stretch/>
        </p:blipFill>
        <p:spPr>
          <a:xfrm>
            <a:off x="4086808" y="2430359"/>
            <a:ext cx="4983009" cy="43094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ole tekstowe 3"/>
          <p:cNvSpPr txBox="1"/>
          <p:nvPr/>
        </p:nvSpPr>
        <p:spPr>
          <a:xfrm>
            <a:off x="5265363" y="130629"/>
            <a:ext cx="387863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dirty="0" smtClean="0"/>
              <a:t>Zmiany w biomasie owadów w Niemczech na terenach chronionych</a:t>
            </a:r>
          </a:p>
          <a:p>
            <a:pPr algn="r"/>
            <a:r>
              <a:rPr lang="pl-PL" sz="2000" dirty="0" smtClean="0"/>
              <a:t>(Halmann i in. 2017)</a:t>
            </a:r>
            <a:endParaRPr lang="pl-PL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Fotografie_JPG\Kategorie\Krajobrazy\Farmland\Uproszczony krajobraz rolniczy\male\tn_DSCF_K9_19603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76667"/>
            <a:ext cx="9144000" cy="638133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pole tekstowe 5"/>
          <p:cNvSpPr txBox="1"/>
          <p:nvPr/>
        </p:nvSpPr>
        <p:spPr>
          <a:xfrm>
            <a:off x="0" y="620685"/>
            <a:ext cx="9144000" cy="24929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600" b="0" i="0" u="none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Spowodowaliśmy </a:t>
            </a:r>
            <a:r>
              <a:rPr lang="pl-PL" sz="2600" b="1" i="0" u="sng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szóste wielkie wymieranie</a:t>
            </a:r>
            <a:r>
              <a:rPr lang="pl-PL" sz="2600" b="0" i="0" u="none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 gatunków</a:t>
            </a: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600" b="0" i="0" u="none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Ograniczamy sobie możliwości korzystania z usług ekosystemowych, podstawy naszego przeżycia i dobrobytu</a:t>
            </a:r>
          </a:p>
          <a:p>
            <a:pPr marL="173041" marR="0" lvl="0" indent="-173041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600" b="0" i="0" u="none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Model </a:t>
            </a:r>
            <a:r>
              <a:rPr lang="pl-PL" sz="2600" b="1" i="0" u="sng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rozwoju silnie niezrównoważonego </a:t>
            </a:r>
            <a:r>
              <a:rPr lang="pl-PL" sz="2600" b="0" i="0" u="none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kosztem następnych pokoleń (w Polsce – </a:t>
            </a:r>
            <a:r>
              <a:rPr lang="pl-PL" sz="2600" b="1" i="0" u="sng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wbrew Konstytucji RP</a:t>
            </a:r>
            <a:r>
              <a:rPr lang="pl-PL" sz="2600" b="0" i="0" u="none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)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600" b="0" i="0" u="none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 Wielki udział w powyższym ma </a:t>
            </a:r>
            <a:r>
              <a:rPr lang="pl-PL" sz="2600" b="1" i="0" u="sng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rolnictwo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1408922" y="-46553"/>
            <a:ext cx="6652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Motywy podjęcia tematyki kwietnych pasów</a:t>
            </a:r>
            <a:endParaRPr 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Fotografie_JPG\Kategorie\Krajobrazy\Farmland\Uproszczony krajobraz rolniczy\male\tn_DSCF_K9_19603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/>
          </a:blip>
          <a:srcRect/>
          <a:stretch>
            <a:fillRect/>
          </a:stretch>
        </p:blipFill>
        <p:spPr>
          <a:xfrm>
            <a:off x="0" y="476667"/>
            <a:ext cx="9144000" cy="638133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pole tekstowe 5"/>
          <p:cNvSpPr txBox="1"/>
          <p:nvPr/>
        </p:nvSpPr>
        <p:spPr>
          <a:xfrm>
            <a:off x="1691676" y="404667"/>
            <a:ext cx="4752529" cy="37240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Intensywna gospodarka rolna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800" b="0" i="0" u="none" strike="noStrike" kern="1200" cap="none" spc="0" baseline="0">
              <a:solidFill>
                <a:srgbClr val="FFFF99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zagrożenia środowiskowe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800" b="0" i="0" u="none" strike="noStrike" kern="1200" cap="none" spc="0" baseline="0">
              <a:solidFill>
                <a:srgbClr val="FFFF99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>
                <a:solidFill>
                  <a:srgbClr val="FFFF99"/>
                </a:solidFill>
                <a:uFillTx/>
                <a:latin typeface="Calibri"/>
              </a:rPr>
              <a:t>zagrożenia dla dobrobytu ludzi</a:t>
            </a:r>
          </a:p>
          <a:p>
            <a:pPr marL="173041" marR="0" lvl="0" indent="-173041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800" b="0" i="0" u="none" strike="noStrike" kern="1200" cap="none" spc="0" baseline="0">
              <a:solidFill>
                <a:srgbClr val="FFFF00"/>
              </a:solidFill>
              <a:uFillTx/>
              <a:latin typeface="Calibri"/>
            </a:endParaRPr>
          </a:p>
          <a:p>
            <a:pPr marL="173041" marR="0" lvl="0" indent="-173041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4000" b="0" i="0" u="none" strike="noStrike" kern="1200" cap="none" spc="0" baseline="0">
                <a:solidFill>
                  <a:srgbClr val="FFFF00"/>
                </a:solidFill>
                <a:uFillTx/>
                <a:latin typeface="Calibri"/>
              </a:rPr>
              <a:t>Co trzeba zrobić ?</a:t>
            </a:r>
            <a:endParaRPr lang="pl-PL" sz="4000" b="1" i="0" u="sng" strike="noStrike" kern="1200" cap="none" spc="0" baseline="0">
              <a:solidFill>
                <a:srgbClr val="FFFF00"/>
              </a:solidFill>
              <a:uFillTx/>
              <a:latin typeface="Calibri"/>
            </a:endParaRPr>
          </a:p>
          <a:p>
            <a:pPr marL="173041" marR="0" lvl="0" indent="-173041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800" b="0" i="0" u="none" strike="noStrike" kern="1200" cap="none" spc="0" baseline="0">
              <a:solidFill>
                <a:srgbClr val="FFFF99"/>
              </a:solidFill>
              <a:uFillTx/>
              <a:latin typeface="Calibri"/>
            </a:endParaRPr>
          </a:p>
        </p:txBody>
      </p:sp>
      <p:sp>
        <p:nvSpPr>
          <p:cNvPr id="4" name="Strzałka w dół 6"/>
          <p:cNvSpPr/>
          <p:nvPr/>
        </p:nvSpPr>
        <p:spPr>
          <a:xfrm>
            <a:off x="3635892" y="908721"/>
            <a:ext cx="720080" cy="432044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FF9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Strzałka w dół 8"/>
          <p:cNvSpPr/>
          <p:nvPr/>
        </p:nvSpPr>
        <p:spPr>
          <a:xfrm>
            <a:off x="3635892" y="1772820"/>
            <a:ext cx="720080" cy="432044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FF9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"/>
          <p:cNvSpPr txBox="1"/>
          <p:nvPr/>
        </p:nvSpPr>
        <p:spPr>
          <a:xfrm>
            <a:off x="1259631" y="188640"/>
            <a:ext cx="6601099" cy="954103"/>
          </a:xfrm>
          <a:prstGeom prst="rect">
            <a:avLst/>
          </a:prstGeom>
          <a:solidFill>
            <a:srgbClr val="CCFF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Kluczowe działanie na terenach uprawnych: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urozmaicenie struktury krajobrazu</a:t>
            </a:r>
          </a:p>
        </p:txBody>
      </p:sp>
      <p:sp>
        <p:nvSpPr>
          <p:cNvPr id="3" name="Strzałka w prawo 3"/>
          <p:cNvSpPr/>
          <p:nvPr/>
        </p:nvSpPr>
        <p:spPr>
          <a:xfrm rot="3919925">
            <a:off x="5820717" y="1248572"/>
            <a:ext cx="556439" cy="410858"/>
          </a:xfrm>
          <a:custGeom>
            <a:avLst>
              <a:gd name="f0" fmla="val 13626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CCFF99"/>
          </a:solidFill>
          <a:ln w="25402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pole tekstowe 4"/>
          <p:cNvSpPr txBox="1"/>
          <p:nvPr/>
        </p:nvSpPr>
        <p:spPr>
          <a:xfrm>
            <a:off x="251524" y="1772820"/>
            <a:ext cx="4032449" cy="1569659"/>
          </a:xfrm>
          <a:prstGeom prst="rect">
            <a:avLst/>
          </a:prstGeom>
          <a:solidFill>
            <a:srgbClr val="CCFF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Wzmocnienie </a:t>
            </a:r>
            <a:r>
              <a:rPr lang="pl-PL" sz="2400" b="1" i="0" u="none" strike="noStrike" kern="1200" cap="none" spc="0" baseline="0">
                <a:solidFill>
                  <a:srgbClr val="C00000"/>
                </a:solidFill>
                <a:uFillTx/>
                <a:latin typeface="Calibri"/>
              </a:rPr>
              <a:t>ochrony środowisk marginalnych</a:t>
            </a:r>
            <a:r>
              <a:rPr lang="pl-PL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, w tym zadrzewień, zakrzewień, mokradeł itp. </a:t>
            </a:r>
          </a:p>
        </p:txBody>
      </p:sp>
      <p:sp>
        <p:nvSpPr>
          <p:cNvPr id="5" name="Strzałka w prawo 6"/>
          <p:cNvSpPr/>
          <p:nvPr/>
        </p:nvSpPr>
        <p:spPr>
          <a:xfrm rot="6994508">
            <a:off x="2436131" y="1249758"/>
            <a:ext cx="589038" cy="418493"/>
          </a:xfrm>
          <a:custGeom>
            <a:avLst>
              <a:gd name="f0" fmla="val 13927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CCFF99"/>
          </a:solidFill>
          <a:ln w="25402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pole tekstowe 7"/>
          <p:cNvSpPr txBox="1"/>
          <p:nvPr/>
        </p:nvSpPr>
        <p:spPr>
          <a:xfrm>
            <a:off x="4788027" y="1772820"/>
            <a:ext cx="4104458" cy="1938994"/>
          </a:xfrm>
          <a:prstGeom prst="rect">
            <a:avLst/>
          </a:prstGeom>
          <a:solidFill>
            <a:srgbClr val="CCFF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Konieczne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urozmaicenie struktury pól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uprawnych: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dłuższe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płodozmiany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mała powierzchnia pól i ...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kwietne pasy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!</a:t>
            </a:r>
          </a:p>
        </p:txBody>
      </p:sp>
      <p:pic>
        <p:nvPicPr>
          <p:cNvPr id="7" name="Picture 1" descr="D:\Moje dokumenty_KK\Praca\Konferencje\2018_Szelejewo\146_Pfiffner_buntbrache_1jahr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92080" y="3909389"/>
            <a:ext cx="3487933" cy="26159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D:\Moje dokumenty_KK\Praca\Konferencje\2018_Szelejewo\zdjęcia do prez\male\tn_50D_29689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3548722"/>
            <a:ext cx="2411757" cy="16084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3" descr="D:\Moje dokumenty_KK\Praca\Konferencje\2018_Szelejewo\zdjęcia do prez\male\tn_50D_03789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5060893"/>
            <a:ext cx="2411757" cy="16084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4" descr="D:\Moje dokumenty_KK\Praca\Konferencje\2018_Szelejewo\zdjęcia do prez\male\tn_50D_1398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267739" y="3476713"/>
            <a:ext cx="2376260" cy="15847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5" descr="D:\Moje dokumenty_KK\Praca\Konferencje\2018_Szelejewo\zdjęcia do prez\male\tn_50D_23498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267739" y="5060893"/>
            <a:ext cx="2399925" cy="16005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pole tekstowe 13"/>
          <p:cNvSpPr txBox="1"/>
          <p:nvPr/>
        </p:nvSpPr>
        <p:spPr>
          <a:xfrm>
            <a:off x="6804251" y="6488664"/>
            <a:ext cx="1981824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800" b="0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Fot. L. Pfiffner, FIBL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3851919" y="1772820"/>
            <a:ext cx="585417" cy="156965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9600" b="0" i="0" u="none" strike="noStrike" kern="1200" cap="none" spc="0" baseline="0">
                <a:solidFill>
                  <a:srgbClr val="C00000"/>
                </a:solidFill>
                <a:uFillTx/>
                <a:latin typeface="Calibri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"/>
          <p:cNvSpPr txBox="1"/>
          <p:nvPr/>
        </p:nvSpPr>
        <p:spPr>
          <a:xfrm>
            <a:off x="395532" y="188640"/>
            <a:ext cx="3143233" cy="2677656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Dlaczego kwietne pasy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są korzystne ?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Cechy kwietnych pasów</a:t>
            </a:r>
          </a:p>
        </p:txBody>
      </p:sp>
      <p:sp>
        <p:nvSpPr>
          <p:cNvPr id="3" name="pole tekstowe 4"/>
          <p:cNvSpPr txBox="1"/>
          <p:nvPr/>
        </p:nvSpPr>
        <p:spPr>
          <a:xfrm>
            <a:off x="251524" y="3501009"/>
            <a:ext cx="8892475" cy="26776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Obfitość gatunków roślin obficie kwitnących –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duże zasoby nektaru i pyłku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Zróżnicowana „architektura” wewnętrzna –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rozmaitość nisz ekologicznych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Trwałość środowiska – pasy mogą i powinny być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utrzymywane przez wiele lat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Pokrywa roślinna także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zimą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6017" y="116631"/>
            <a:ext cx="4224473" cy="31683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pole tekstowe 6"/>
          <p:cNvSpPr txBox="1"/>
          <p:nvPr/>
        </p:nvSpPr>
        <p:spPr>
          <a:xfrm>
            <a:off x="6948260" y="3212973"/>
            <a:ext cx="1981824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800" b="0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Fot. L. Pfiffner, FIBL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3"/>
          <p:cNvSpPr/>
          <p:nvPr/>
        </p:nvSpPr>
        <p:spPr>
          <a:xfrm>
            <a:off x="149953" y="115680"/>
            <a:ext cx="6614311" cy="52322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Pasy kwietne – początek badań w Polsce (?):</a:t>
            </a:r>
          </a:p>
        </p:txBody>
      </p:sp>
      <p:sp>
        <p:nvSpPr>
          <p:cNvPr id="3" name="pole tekstowe 4"/>
          <p:cNvSpPr txBox="1"/>
          <p:nvPr/>
        </p:nvSpPr>
        <p:spPr>
          <a:xfrm>
            <a:off x="1" y="638900"/>
            <a:ext cx="9255966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Ministerstwa Rolnictwa i Rozwoju </a:t>
            </a:r>
            <a:r>
              <a:rPr lang="pl-PL" sz="2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Wsi</a:t>
            </a:r>
            <a:endParaRPr lang="pl-PL" sz="2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Współpraca z Fundacją im. Stanisława Karłowskiego i Spółką Rolną Juchowo sp. z o.o. </a:t>
            </a:r>
            <a:endParaRPr lang="pl-PL" sz="2000" b="0" i="0" u="none" strike="noStrike" kern="1200" cap="none" spc="0" baseline="0" dirty="0" smtClean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kern="0" dirty="0" smtClean="0">
                <a:solidFill>
                  <a:srgbClr val="000000"/>
                </a:solidFill>
                <a:latin typeface="Calibri"/>
              </a:rPr>
              <a:t>Zespół: </a:t>
            </a:r>
            <a:r>
              <a:rPr lang="pl-PL" sz="2000" kern="0" dirty="0" err="1" smtClean="0">
                <a:solidFill>
                  <a:srgbClr val="000000"/>
                </a:solidFill>
                <a:latin typeface="Calibri"/>
              </a:rPr>
              <a:t>IŚRiL</a:t>
            </a:r>
            <a:r>
              <a:rPr lang="pl-PL" sz="2000" kern="0" dirty="0" smtClean="0">
                <a:solidFill>
                  <a:srgbClr val="000000"/>
                </a:solidFill>
                <a:latin typeface="Calibri"/>
              </a:rPr>
              <a:t> PAN, dr hab. Jolanta Kowalska z IOR-PIB, dr Paweł Sienkiewicz z UP </a:t>
            </a:r>
            <a:br>
              <a:rPr lang="pl-PL" sz="2000" kern="0" dirty="0" smtClean="0">
                <a:solidFill>
                  <a:srgbClr val="000000"/>
                </a:solidFill>
                <a:latin typeface="Calibri"/>
              </a:rPr>
            </a:br>
            <a:r>
              <a:rPr lang="pl-PL" sz="2000" kern="0" dirty="0" smtClean="0">
                <a:solidFill>
                  <a:srgbClr val="000000"/>
                </a:solidFill>
                <a:latin typeface="Calibri"/>
              </a:rPr>
              <a:t>w P-</a:t>
            </a:r>
            <a:r>
              <a:rPr lang="pl-PL" sz="2000" kern="0" dirty="0" err="1" smtClean="0">
                <a:solidFill>
                  <a:srgbClr val="000000"/>
                </a:solidFill>
                <a:latin typeface="Calibri"/>
              </a:rPr>
              <a:t>niu</a:t>
            </a:r>
            <a:endParaRPr lang="pl-PL" sz="2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pole tekstowe 7"/>
          <p:cNvSpPr txBox="1"/>
          <p:nvPr/>
        </p:nvSpPr>
        <p:spPr>
          <a:xfrm>
            <a:off x="261874" y="2136864"/>
            <a:ext cx="7042825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Specyfika gospodarstwa w Juchowie: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gospodarstwo biodynamiczne (brak pestycydów syntetycznych)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urozmaicony krajobraz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brak pestycydów: zaleta, ale ... i wada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625" t="21295" r="3020" b="13519"/>
          <a:stretch>
            <a:fillRect/>
          </a:stretch>
        </p:blipFill>
        <p:spPr>
          <a:xfrm>
            <a:off x="149953" y="3511721"/>
            <a:ext cx="5791196" cy="320016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201099" y="648038"/>
            <a:ext cx="8726904" cy="5438982"/>
            <a:chOff x="210430" y="246822"/>
            <a:chExt cx="8726904" cy="5438982"/>
          </a:xfrm>
        </p:grpSpPr>
        <p:pic>
          <p:nvPicPr>
            <p:cNvPr id="2" name="Obraz 3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9744"/>
            <a:stretch>
              <a:fillRect/>
            </a:stretch>
          </p:blipFill>
          <p:spPr>
            <a:xfrm>
              <a:off x="210430" y="246822"/>
              <a:ext cx="8726904" cy="5438982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3" name="pole tekstowe 2"/>
            <p:cNvSpPr txBox="1"/>
            <p:nvPr/>
          </p:nvSpPr>
          <p:spPr>
            <a:xfrm>
              <a:off x="2013871" y="820575"/>
              <a:ext cx="11015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dirty="0" smtClean="0"/>
                <a:t>140 m</a:t>
              </a:r>
              <a:endParaRPr lang="pl-PL" sz="2800" dirty="0"/>
            </a:p>
          </p:txBody>
        </p:sp>
        <p:sp>
          <p:nvSpPr>
            <p:cNvPr id="4" name="Owal 3"/>
            <p:cNvSpPr/>
            <p:nvPr/>
          </p:nvSpPr>
          <p:spPr>
            <a:xfrm>
              <a:off x="1866122" y="2753133"/>
              <a:ext cx="102636" cy="102636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Owal 4"/>
            <p:cNvSpPr/>
            <p:nvPr/>
          </p:nvSpPr>
          <p:spPr>
            <a:xfrm>
              <a:off x="2227306" y="2426613"/>
              <a:ext cx="102636" cy="102636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Owal 5"/>
            <p:cNvSpPr/>
            <p:nvPr/>
          </p:nvSpPr>
          <p:spPr>
            <a:xfrm>
              <a:off x="2564663" y="2129289"/>
              <a:ext cx="102636" cy="102636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Owal 6"/>
            <p:cNvSpPr/>
            <p:nvPr/>
          </p:nvSpPr>
          <p:spPr>
            <a:xfrm>
              <a:off x="2890682" y="1834774"/>
              <a:ext cx="102636" cy="102636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Owal 7"/>
            <p:cNvSpPr/>
            <p:nvPr/>
          </p:nvSpPr>
          <p:spPr>
            <a:xfrm>
              <a:off x="3211170" y="1535239"/>
              <a:ext cx="102636" cy="102636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Owal 8"/>
            <p:cNvSpPr/>
            <p:nvPr/>
          </p:nvSpPr>
          <p:spPr>
            <a:xfrm>
              <a:off x="3557271" y="1222311"/>
              <a:ext cx="102636" cy="102636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Owal 9"/>
            <p:cNvSpPr/>
            <p:nvPr/>
          </p:nvSpPr>
          <p:spPr>
            <a:xfrm>
              <a:off x="3864529" y="931707"/>
              <a:ext cx="102636" cy="102636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ole tekstowe 10"/>
            <p:cNvSpPr txBox="1"/>
            <p:nvPr/>
          </p:nvSpPr>
          <p:spPr>
            <a:xfrm>
              <a:off x="1342103" y="2284597"/>
              <a:ext cx="8098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 smtClean="0"/>
                <a:t>20 m</a:t>
              </a:r>
              <a:endParaRPr lang="pl-PL" sz="2400" dirty="0"/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3373733" y="3036821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4,15</a:t>
              </a:r>
              <a:endParaRPr lang="pl-PL" dirty="0"/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3406613" y="2746217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8,30</a:t>
              </a:r>
              <a:endParaRPr lang="pl-PL" dirty="0"/>
            </a:p>
          </p:txBody>
        </p:sp>
        <p:sp>
          <p:nvSpPr>
            <p:cNvPr id="14" name="pole tekstowe 13"/>
            <p:cNvSpPr txBox="1"/>
            <p:nvPr/>
          </p:nvSpPr>
          <p:spPr>
            <a:xfrm>
              <a:off x="3152220" y="2515429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16,60</a:t>
              </a:r>
              <a:endParaRPr lang="pl-PL" dirty="0"/>
            </a:p>
          </p:txBody>
        </p:sp>
        <p:sp>
          <p:nvSpPr>
            <p:cNvPr id="15" name="pole tekstowe 14"/>
            <p:cNvSpPr txBox="1"/>
            <p:nvPr/>
          </p:nvSpPr>
          <p:spPr>
            <a:xfrm>
              <a:off x="2703344" y="2092328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33,20</a:t>
              </a:r>
              <a:endParaRPr lang="pl-PL" dirty="0"/>
            </a:p>
          </p:txBody>
        </p:sp>
      </p:grpSp>
      <p:sp>
        <p:nvSpPr>
          <p:cNvPr id="17" name="pole tekstowe 16"/>
          <p:cNvSpPr txBox="1"/>
          <p:nvPr/>
        </p:nvSpPr>
        <p:spPr>
          <a:xfrm>
            <a:off x="2489768" y="109654"/>
            <a:ext cx="4369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Miejsce badań – uprawa marchwi</a:t>
            </a:r>
            <a:endParaRPr lang="pl-PL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3"/>
          <p:cNvSpPr/>
          <p:nvPr/>
        </p:nvSpPr>
        <p:spPr>
          <a:xfrm>
            <a:off x="550506" y="406048"/>
            <a:ext cx="8033658" cy="484132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Cele szczegółowe projektu badawczego</a:t>
            </a: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  <a:ea typeface="Times New Roman" pitchFamily="18"/>
              <a:cs typeface="Times New Roman" pitchFamily="18"/>
            </a:endParaRPr>
          </a:p>
          <a:p>
            <a:pPr marL="342900" marR="0" lvl="0" indent="-342900" algn="just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Symbol" pitchFamily="18"/>
              <a:buChar char="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Określenie możliwości obniżenia liczebności szkodników marchwi w warunkach uprawy ekologicznej za pomocą pasów wielogatunkowej mieszanki roślin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kwiatowych</a:t>
            </a:r>
            <a:b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</a:b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  <a:ea typeface="Times New Roman" pitchFamily="18"/>
              <a:cs typeface="Times New Roman" pitchFamily="18"/>
            </a:endParaRPr>
          </a:p>
          <a:p>
            <a:pPr marL="342900" marR="0" lvl="0" indent="-342900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Symbol" pitchFamily="18"/>
              <a:buChar char="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Ocena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znaczenia kwietnych pasów dla podnoszenia poziomu różnorodności biologicznej owadów pól uprawnych, w tym zapylaczy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.</a:t>
            </a:r>
            <a:b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</a:br>
            <a:endParaRPr lang="pl-PL" sz="2400" b="0" i="0" u="none" strike="noStrike" kern="1200" cap="none" spc="0" baseline="0" dirty="0" smtClean="0">
              <a:solidFill>
                <a:srgbClr val="000000"/>
              </a:solidFill>
              <a:uFillTx/>
              <a:latin typeface="Calibri" pitchFamily="34"/>
              <a:ea typeface="Times New Roman" pitchFamily="18"/>
              <a:cs typeface="Times New Roman" pitchFamily="18"/>
            </a:endParaRPr>
          </a:p>
          <a:p>
            <a:pPr marL="342900" indent="-342900" algn="just">
              <a:lnSpc>
                <a:spcPct val="115000"/>
              </a:lnSpc>
              <a:buSzPct val="100000"/>
              <a:buFont typeface="Symbol" pitchFamily="18"/>
              <a:buChar char="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dirty="0">
                <a:solidFill>
                  <a:srgbClr val="0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Sformułowanie rekomendacji dotyczących gęstości pasów kwietnych na uprawach </a:t>
            </a:r>
            <a:r>
              <a:rPr lang="pl-PL" sz="2400" dirty="0" smtClean="0">
                <a:solidFill>
                  <a:srgbClr val="0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marchwi</a:t>
            </a:r>
            <a:endParaRPr lang="pl-PL" sz="2400" dirty="0">
              <a:solidFill>
                <a:srgbClr val="000000"/>
              </a:solidFill>
              <a:latin typeface="Calibri" pitchFamily="34"/>
              <a:ea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750</TotalTime>
  <Words>525</Words>
  <Application>Microsoft Office PowerPoint</Application>
  <PresentationFormat>Pokaz na ekranie (4:3)</PresentationFormat>
  <Paragraphs>113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Motyw pakietu Office</vt:lpstr>
      <vt:lpstr>1_Motyw pakietu Office</vt:lpstr>
      <vt:lpstr>6_Motyw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Krzysztof Kujawa</dc:creator>
  <cp:lastModifiedBy>Krzysztof Kujawa</cp:lastModifiedBy>
  <cp:revision>17</cp:revision>
  <dcterms:created xsi:type="dcterms:W3CDTF">2019-09-04T07:47:24Z</dcterms:created>
  <dcterms:modified xsi:type="dcterms:W3CDTF">2019-09-05T04:30:03Z</dcterms:modified>
</cp:coreProperties>
</file>